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96327" autoAdjust="0"/>
  </p:normalViewPr>
  <p:slideViewPr>
    <p:cSldViewPr snapToGrid="0">
      <p:cViewPr varScale="1">
        <p:scale>
          <a:sx n="42" d="100"/>
          <a:sy n="42" d="100"/>
        </p:scale>
        <p:origin x="2160" y="192"/>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10/8/19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4.tiff"/><Relationship Id="rId12" Type="http://schemas.openxmlformats.org/officeDocument/2006/relationships/image" Target="../media/image8.jpeg"/><Relationship Id="rId2" Type="http://schemas.openxmlformats.org/officeDocument/2006/relationships/notesSlide" Target="../notesSlides/notesSlide1.xml"/><Relationship Id="rId16" Type="http://schemas.openxmlformats.org/officeDocument/2006/relationships/image" Target="../media/image12.emf"/><Relationship Id="rId1" Type="http://schemas.openxmlformats.org/officeDocument/2006/relationships/slideLayout" Target="../slideLayouts/slideLayout1.xml"/><Relationship Id="rId6" Type="http://schemas.openxmlformats.org/officeDocument/2006/relationships/image" Target="../media/image3.emf"/><Relationship Id="rId11" Type="http://schemas.openxmlformats.org/officeDocument/2006/relationships/image" Target="../media/image7.emf"/><Relationship Id="rId5" Type="http://schemas.openxmlformats.org/officeDocument/2006/relationships/image" Target="../media/image2.png"/><Relationship Id="rId15" Type="http://schemas.openxmlformats.org/officeDocument/2006/relationships/image" Target="../media/image11.png"/><Relationship Id="rId10" Type="http://schemas.openxmlformats.org/officeDocument/2006/relationships/image" Target="../media/image6.emf"/><Relationship Id="rId4" Type="http://schemas.microsoft.com/office/2007/relationships/hdphoto" Target="../media/hdphoto1.wdp"/><Relationship Id="rId9" Type="http://schemas.openxmlformats.org/officeDocument/2006/relationships/hyperlink" Target="http://arxiv.org/abs/arXiv:1904.12882" TargetMode="External"/><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a:t>Collinearity criteria for transverse momentum dependent distributions in SIDIS:</a:t>
            </a:r>
            <a:br>
              <a:rPr lang="en-US" sz="7200" dirty="0"/>
            </a:br>
            <a:r>
              <a:rPr lang="en-US" sz="7200" dirty="0">
                <a:solidFill>
                  <a:srgbClr val="FFFF00"/>
                </a:solidFill>
              </a:rPr>
              <a:t>Study of the origin of Semi-Inclusive Deep Inelastic Scattering (SIDIS)</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p>
          <a:p>
            <a:pPr algn="ct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a:t>
            </a: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4168369"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 No. PHY-1623454 and DOE under Contract No. DE-FG02-07ER41460.</a:t>
            </a:r>
            <a:endParaRPr lang="en-US" sz="3200" b="1" dirty="0">
              <a:latin typeface="Palatino"/>
              <a:ea typeface="Palatino" charset="0"/>
              <a:cs typeface="Palatino"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understanding of the nucleon structure. The precise demarcation of these regions is not exactly known and is needed for phenomenological extraction of the nucleon structure. Factorization theorems allow one to relate each region to specific characteristics of nucleon structure. The purpose of this project is to identify the data that originates from Fig.1      (Fig. 2 (a)) and allows access to the intrinsic motion of quarks and gluons, also known as  Transverse Momentum Dependent (TMD) structure. Fig. 3 depicts these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a:latin typeface="Palatino" charset="0"/>
                    <a:ea typeface="Palatino" charset="0"/>
                    <a:cs typeface="Palatino" charset="0"/>
                  </a:rPr>
                  <a:t> 1, then the corresponding region of the data is the TMD region. </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a:blip r:embed="rId5"/>
                <a:stretch>
                  <a:fillRect l="-1066" r="-977"/>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11423"/>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of the underlying structure of the nucleon in terms of quarks and gluons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inside of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however,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2: Lowest order SIDIS graphs corresponding to (a) the current region (b) the target region and (c) the central (soft) region. The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 From Ref.[1].</a:t>
            </a: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of HERMES measurements. We find that the ratio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is always smaller than 1 for the choice of partonic kinematics we used, i.e. the average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mass and transverse momentum of order of 300 MeV.</a:t>
            </a:r>
            <a:r>
              <a:rPr lang="en-US" sz="3200" baseline="-25000" dirty="0">
                <a:latin typeface="Palatino" charset="0"/>
                <a:ea typeface="Palatino" charset="0"/>
                <a:cs typeface="Palatino" charset="0"/>
              </a:rPr>
              <a:t>  </a:t>
            </a:r>
            <a:r>
              <a:rPr lang="en-US" sz="3200" dirty="0">
                <a:latin typeface="Palatino" charset="0"/>
                <a:ea typeface="Palatino" charset="0"/>
                <a:cs typeface="Palatino" charset="0"/>
              </a:rPr>
              <a:t>Ratios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One can see that approximately 50% of HERMES data is such that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&lt; 1. </a:t>
            </a:r>
          </a:p>
          <a:p>
            <a:pPr marL="0" indent="0" algn="just">
              <a:buNone/>
            </a:pPr>
            <a:r>
              <a:rPr lang="en-US" sz="3200" dirty="0">
                <a:latin typeface="Palatino" charset="0"/>
                <a:ea typeface="Palatino" charset="0"/>
                <a:cs typeface="Palatino" charset="0"/>
              </a:rPr>
              <a:t>The size of ratios represents the magnitude of the errors associated with factorization, such that for large values of R, the errors become very big.</a:t>
            </a:r>
          </a:p>
          <a:p>
            <a:pPr marL="0" indent="0" algn="just">
              <a:buNone/>
            </a:pPr>
            <a:r>
              <a:rPr lang="en-US" sz="3200" dirty="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in Fig. 6 in order to identify the appropriate region of transverse momenta for the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0.7 GeV is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de-DE" sz="2800" dirty="0" err="1">
                <a:latin typeface="Palatino" charset="0"/>
                <a:ea typeface="Palatino" charset="0"/>
                <a:cs typeface="Palatino" charset="0"/>
              </a:rPr>
              <a:t>e</a:t>
            </a:r>
            <a:r>
              <a:rPr lang="de-DE" sz="2800" dirty="0">
                <a:latin typeface="Palatino" charset="0"/>
                <a:ea typeface="Palatino" charset="0"/>
                <a:cs typeface="Palatino" charset="0"/>
              </a:rPr>
              <a:t>-Print: </a:t>
            </a:r>
            <a:r>
              <a:rPr lang="de-DE" sz="2800" b="1" dirty="0">
                <a:latin typeface="Palatino" charset="0"/>
                <a:ea typeface="Palatino" charset="0"/>
                <a:cs typeface="Palatino" charset="0"/>
                <a:hlinkClick r:id="rId9"/>
              </a:rPr>
              <a:t>arXiv:1904.12882</a:t>
            </a:r>
            <a:r>
              <a:rPr lang="de-DE" sz="2800" b="1" dirty="0">
                <a:latin typeface="Palatino" charset="0"/>
                <a:ea typeface="Palatino" charset="0"/>
                <a:cs typeface="Palatino" charset="0"/>
              </a:rPr>
              <a:t>, </a:t>
            </a:r>
            <a:r>
              <a:rPr lang="de-DE" sz="2800" dirty="0">
                <a:latin typeface="Palatino" charset="0"/>
                <a:ea typeface="Palatino" charset="0"/>
                <a:cs typeface="Palatino" charset="0"/>
              </a:rPr>
              <a:t>(2019)</a:t>
            </a:r>
            <a:endParaRPr lang="en-US" sz="2800" dirty="0">
              <a:latin typeface="Palatino" charset="0"/>
              <a:ea typeface="Palatino" charset="0"/>
              <a:cs typeface="Palatino" charset="0"/>
            </a:endParaRP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forms a pion in the final state, which is detected along with the scattered electron.</a:t>
            </a: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 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4.</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4: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[3]</a:t>
            </a: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 HERMES 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The 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Vertical lines correspond to 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=1 and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real  SIDIS data. Moreover, we have shown that the region of applicability of TMD factorization is compatible with naïve expectations, namely, low </a:t>
            </a:r>
            <a:r>
              <a:rPr lang="en-US" sz="3200" i="1" dirty="0" err="1">
                <a:latin typeface="Palatino"/>
                <a:cs typeface="Palatino"/>
              </a:rPr>
              <a:t>P</a:t>
            </a:r>
            <a:r>
              <a:rPr lang="en-US" sz="3200" i="1" baseline="-25000" dirty="0" err="1">
                <a:latin typeface="Palatino"/>
                <a:cs typeface="Palatino"/>
              </a:rPr>
              <a:t>hT</a:t>
            </a:r>
            <a:r>
              <a:rPr lang="en-US" sz="3200" i="1" dirty="0">
                <a:latin typeface="Palatino"/>
                <a:cs typeface="Palatino"/>
              </a:rPr>
              <a:t> </a:t>
            </a:r>
            <a:r>
              <a:rPr lang="en-US" sz="3200" dirty="0">
                <a:latin typeface="Palatino"/>
                <a:cs typeface="Palatino"/>
              </a:rPr>
              <a:t>region. We estimated that at least 50% of the data from HERMES measurements can be used in phenomenological analysis. In Fig. 6 we plot all available data grouping the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bins and showing colored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bins. One observes the characteristic “Gaussian shape” of TMDs, and in particular the maximum of the distributions belong to the TMD (current) region.</a:t>
            </a:r>
          </a:p>
        </p:txBody>
      </p:sp>
      <p:sp>
        <p:nvSpPr>
          <p:cNvPr id="34" name="Text Placeholder 8"/>
          <p:cNvSpPr>
            <a:spLocks noGrp="1"/>
          </p:cNvSpPr>
          <p:nvPr>
            <p:ph type="body" sz="quarter" idx="21"/>
          </p:nvPr>
        </p:nvSpPr>
        <p:spPr>
          <a:xfrm>
            <a:off x="921674" y="25260999"/>
            <a:ext cx="14216726" cy="612123"/>
          </a:xfrm>
        </p:spPr>
        <p:txBody>
          <a:bodyPr/>
          <a:lstStyle/>
          <a:p>
            <a:r>
              <a:rPr lang="en-US" sz="4400" b="1" dirty="0">
                <a:latin typeface="Palatino" charset="0"/>
                <a:ea typeface="Palatino" charset="0"/>
                <a:cs typeface="Palatino" charset="0"/>
              </a:rPr>
              <a:t>The EXPERIMENTAL DATA</a:t>
            </a:r>
          </a:p>
        </p:txBody>
      </p:sp>
      <p:sp>
        <p:nvSpPr>
          <p:cNvPr id="91" name="TextBox 90"/>
          <p:cNvSpPr txBox="1"/>
          <p:nvPr/>
        </p:nvSpPr>
        <p:spPr>
          <a:xfrm>
            <a:off x="16814800" y="1844381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 All HERMES multiplicity data points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The color scheme is the same as in Fig. 5. </a:t>
            </a: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01562" y="18919944"/>
            <a:ext cx="25329974" cy="6419627"/>
          </a:xfrm>
          <a:prstGeom prst="rect">
            <a:avLst/>
          </a:prstGeom>
        </p:spPr>
      </p:pic>
      <p:sp>
        <p:nvSpPr>
          <p:cNvPr id="57" name="Text Placeholder 8"/>
          <p:cNvSpPr>
            <a:spLocks noGrp="1"/>
          </p:cNvSpPr>
          <p:nvPr>
            <p:ph type="body" sz="quarter" idx="21"/>
          </p:nvPr>
        </p:nvSpPr>
        <p:spPr>
          <a:xfrm>
            <a:off x="15566661" y="25280507"/>
            <a:ext cx="27513041" cy="653576"/>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The next step step of our analysis will be to include a phenomenological fit of the data and to extract the underlying TMDs. We will also investigate the influence of the choice of parton kinematics on the ratios, and the subsequent determination </a:t>
            </a:r>
            <a:r>
              <a:rPr lang="en-US" sz="3200">
                <a:latin typeface="Palatino"/>
                <a:cs typeface="Palatino"/>
              </a:rPr>
              <a:t>of TMDs.</a:t>
            </a:r>
            <a:endParaRPr lang="en-US" sz="3200" dirty="0">
              <a:latin typeface="Palatino"/>
              <a:cs typeface="Palatino"/>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1249</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vt:lpstr>
      <vt:lpstr>Cambria Math</vt:lpstr>
      <vt:lpstr>Palatino</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2019-10-08T21:52:18Z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